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257" r:id="rId4"/>
    <p:sldId id="258" r:id="rId5"/>
    <p:sldId id="259" r:id="rId6"/>
    <p:sldId id="260" r:id="rId7"/>
    <p:sldId id="261" r:id="rId8"/>
    <p:sldId id="268" r:id="rId9"/>
    <p:sldId id="262" r:id="rId10"/>
    <p:sldId id="267" r:id="rId11"/>
    <p:sldId id="263" r:id="rId12"/>
    <p:sldId id="264" r:id="rId13"/>
    <p:sldId id="265" r:id="rId14"/>
    <p:sldId id="266" r:id="rId15"/>
    <p:sldId id="269" r:id="rId16"/>
    <p:sldId id="270" r:id="rId1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5" d="100"/>
          <a:sy n="65" d="100"/>
        </p:scale>
        <p:origin x="-14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Microsoft_Office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Feuille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Microsoft_Office_Excel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chart>
    <c:title>
      <c:tx>
        <c:rich>
          <a:bodyPr/>
          <a:lstStyle/>
          <a:p>
            <a:pPr>
              <a:defRPr sz="2800"/>
            </a:pPr>
            <a:r>
              <a:rPr lang="en-US" sz="2800" dirty="0" err="1" smtClean="0"/>
              <a:t>Sexe</a:t>
            </a:r>
            <a:r>
              <a:rPr lang="en-US" sz="2800" dirty="0" smtClean="0"/>
              <a:t> </a:t>
            </a:r>
            <a:endParaRPr lang="en-US" sz="2800" dirty="0"/>
          </a:p>
        </c:rich>
      </c:tx>
      <c:layout>
        <c:manualLayout>
          <c:xMode val="edge"/>
          <c:yMode val="edge"/>
          <c:x val="0.42204469233012548"/>
          <c:y val="1.9642228626261429E-2"/>
        </c:manualLayout>
      </c:layout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Colonne2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 sz="2400"/>
                </a:pPr>
                <a:endParaRPr lang="fr-FR"/>
              </a:p>
            </c:txPr>
            <c:showVal val="1"/>
            <c:showLeaderLines val="1"/>
          </c:dLbls>
          <c:cat>
            <c:strRef>
              <c:f>Feuil1!$A$2:$A$3</c:f>
              <c:strCache>
                <c:ptCount val="2"/>
                <c:pt idx="0">
                  <c:v>garçons</c:v>
                </c:pt>
                <c:pt idx="1">
                  <c:v>filles</c:v>
                </c:pt>
              </c:strCache>
            </c:strRef>
          </c:cat>
          <c:val>
            <c:numRef>
              <c:f>Feuil1!$B$2:$B$3</c:f>
              <c:numCache>
                <c:formatCode>General</c:formatCode>
                <c:ptCount val="2"/>
                <c:pt idx="0">
                  <c:v>27</c:v>
                </c:pt>
                <c:pt idx="1">
                  <c:v>21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78704858073296313"/>
          <c:y val="0.26944166357524385"/>
          <c:w val="0.1851736414892583"/>
          <c:h val="0.36902245997150246"/>
        </c:manualLayout>
      </c:layout>
      <c:txPr>
        <a:bodyPr/>
        <a:lstStyle/>
        <a:p>
          <a:pPr>
            <a:defRPr sz="2400"/>
          </a:pPr>
          <a:endParaRPr lang="fr-FR"/>
        </a:p>
      </c:txPr>
    </c:legend>
    <c:plotVisOnly val="1"/>
  </c:chart>
  <c:txPr>
    <a:bodyPr/>
    <a:lstStyle/>
    <a:p>
      <a:pPr>
        <a:defRPr sz="1800"/>
      </a:pPr>
      <a:endParaRPr lang="fr-FR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title>
      <c:tx>
        <c:rich>
          <a:bodyPr/>
          <a:lstStyle/>
          <a:p>
            <a:pPr>
              <a:defRPr/>
            </a:pPr>
            <a:r>
              <a:rPr lang="fr-FR" dirty="0" smtClean="0"/>
              <a:t>Tranches d’âge </a:t>
            </a:r>
            <a:endParaRPr lang="fr-FR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Feuil1!$B$1</c:f>
              <c:strCache>
                <c:ptCount val="1"/>
                <c:pt idx="0">
                  <c:v>1-5 ans</c:v>
                </c:pt>
              </c:strCache>
            </c:strRef>
          </c:tx>
          <c:dLbls>
            <c:txPr>
              <a:bodyPr/>
              <a:lstStyle/>
              <a:p>
                <a:pPr>
                  <a:defRPr sz="2000"/>
                </a:pPr>
                <a:endParaRPr lang="fr-FR"/>
              </a:p>
            </c:txPr>
            <c:showVal val="1"/>
          </c:dLbls>
          <c:cat>
            <c:strRef>
              <c:f>Feuil1!$A$2</c:f>
              <c:strCache>
                <c:ptCount val="1"/>
                <c:pt idx="0">
                  <c:v>Catégorie 1</c:v>
                </c:pt>
              </c:strCache>
            </c:strRef>
          </c:cat>
          <c:val>
            <c:numRef>
              <c:f>Feuil1!$B$2</c:f>
              <c:numCache>
                <c:formatCode>General</c:formatCode>
                <c:ptCount val="1"/>
                <c:pt idx="0">
                  <c:v>28</c:v>
                </c:pt>
              </c:numCache>
            </c:numRef>
          </c:val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6-10 ans</c:v>
                </c:pt>
              </c:strCache>
            </c:strRef>
          </c:tx>
          <c:dLbls>
            <c:txPr>
              <a:bodyPr/>
              <a:lstStyle/>
              <a:p>
                <a:pPr>
                  <a:defRPr sz="2000"/>
                </a:pPr>
                <a:endParaRPr lang="fr-FR"/>
              </a:p>
            </c:txPr>
            <c:showVal val="1"/>
          </c:dLbls>
          <c:cat>
            <c:strRef>
              <c:f>Feuil1!$A$2</c:f>
              <c:strCache>
                <c:ptCount val="1"/>
                <c:pt idx="0">
                  <c:v>Catégorie 1</c:v>
                </c:pt>
              </c:strCache>
            </c:strRef>
          </c:cat>
          <c:val>
            <c:numRef>
              <c:f>Feuil1!$C$2</c:f>
              <c:numCache>
                <c:formatCode>General</c:formatCode>
                <c:ptCount val="1"/>
                <c:pt idx="0">
                  <c:v>7</c:v>
                </c:pt>
              </c:numCache>
            </c:numRef>
          </c:val>
        </c:ser>
        <c:ser>
          <c:idx val="2"/>
          <c:order val="2"/>
          <c:tx>
            <c:strRef>
              <c:f>Feuil1!$D$1</c:f>
              <c:strCache>
                <c:ptCount val="1"/>
                <c:pt idx="0">
                  <c:v>11-15 ans</c:v>
                </c:pt>
              </c:strCache>
            </c:strRef>
          </c:tx>
          <c:dLbls>
            <c:txPr>
              <a:bodyPr/>
              <a:lstStyle/>
              <a:p>
                <a:pPr>
                  <a:defRPr sz="2000"/>
                </a:pPr>
                <a:endParaRPr lang="fr-FR"/>
              </a:p>
            </c:txPr>
            <c:showVal val="1"/>
          </c:dLbls>
          <c:cat>
            <c:strRef>
              <c:f>Feuil1!$A$2</c:f>
              <c:strCache>
                <c:ptCount val="1"/>
                <c:pt idx="0">
                  <c:v>Catégorie 1</c:v>
                </c:pt>
              </c:strCache>
            </c:strRef>
          </c:cat>
          <c:val>
            <c:numRef>
              <c:f>Feuil1!$D$2</c:f>
              <c:numCache>
                <c:formatCode>General</c:formatCode>
                <c:ptCount val="1"/>
                <c:pt idx="0">
                  <c:v>13</c:v>
                </c:pt>
              </c:numCache>
            </c:numRef>
          </c:val>
        </c:ser>
        <c:axId val="46123648"/>
        <c:axId val="47321472"/>
      </c:barChart>
      <c:catAx>
        <c:axId val="46123648"/>
        <c:scaling>
          <c:orientation val="minMax"/>
        </c:scaling>
        <c:axPos val="b"/>
        <c:majorTickMark val="none"/>
        <c:tickLblPos val="none"/>
        <c:crossAx val="47321472"/>
        <c:crosses val="autoZero"/>
        <c:auto val="1"/>
        <c:lblAlgn val="ctr"/>
        <c:lblOffset val="100"/>
      </c:catAx>
      <c:valAx>
        <c:axId val="47321472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4612364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fr-FR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title>
      <c:tx>
        <c:rich>
          <a:bodyPr/>
          <a:lstStyle/>
          <a:p>
            <a:pPr>
              <a:defRPr/>
            </a:pPr>
            <a:r>
              <a:rPr lang="fr-FR" dirty="0" smtClean="0"/>
              <a:t>Voies de transmission</a:t>
            </a:r>
            <a:endParaRPr lang="fr-FR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Feuil1!$B$1</c:f>
              <c:strCache>
                <c:ptCount val="1"/>
                <c:pt idx="0">
                  <c:v>voie sanguine</c:v>
                </c:pt>
              </c:strCache>
            </c:strRef>
          </c:tx>
          <c:dLbls>
            <c:txPr>
              <a:bodyPr/>
              <a:lstStyle/>
              <a:p>
                <a:pPr>
                  <a:defRPr sz="2000"/>
                </a:pPr>
                <a:endParaRPr lang="fr-FR"/>
              </a:p>
            </c:txPr>
            <c:showVal val="1"/>
          </c:dLbls>
          <c:cat>
            <c:numRef>
              <c:f>Feuil1!$A$2</c:f>
              <c:numCache>
                <c:formatCode>General</c:formatCode>
                <c:ptCount val="1"/>
              </c:numCache>
            </c:numRef>
          </c:cat>
          <c:val>
            <c:numRef>
              <c:f>Feuil1!$B$2</c:f>
              <c:numCache>
                <c:formatCode>General</c:formatCode>
                <c:ptCount val="1"/>
                <c:pt idx="0">
                  <c:v>11</c:v>
                </c:pt>
              </c:numCache>
            </c:numRef>
          </c:val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materno-fœtale</c:v>
                </c:pt>
              </c:strCache>
            </c:strRef>
          </c:tx>
          <c:dLbls>
            <c:txPr>
              <a:bodyPr/>
              <a:lstStyle/>
              <a:p>
                <a:pPr>
                  <a:defRPr sz="2000"/>
                </a:pPr>
                <a:endParaRPr lang="fr-FR"/>
              </a:p>
            </c:txPr>
            <c:showVal val="1"/>
          </c:dLbls>
          <c:cat>
            <c:numRef>
              <c:f>Feuil1!$A$2</c:f>
              <c:numCache>
                <c:formatCode>General</c:formatCode>
                <c:ptCount val="1"/>
              </c:numCache>
            </c:numRef>
          </c:cat>
          <c:val>
            <c:numRef>
              <c:f>Feuil1!$C$2</c:f>
              <c:numCache>
                <c:formatCode>General</c:formatCode>
                <c:ptCount val="1"/>
                <c:pt idx="0">
                  <c:v>37</c:v>
                </c:pt>
              </c:numCache>
            </c:numRef>
          </c:val>
        </c:ser>
        <c:axId val="47328640"/>
        <c:axId val="47498368"/>
      </c:barChart>
      <c:catAx>
        <c:axId val="47328640"/>
        <c:scaling>
          <c:orientation val="minMax"/>
        </c:scaling>
        <c:axPos val="b"/>
        <c:numFmt formatCode="General" sourceLinked="1"/>
        <c:majorTickMark val="none"/>
        <c:tickLblPos val="nextTo"/>
        <c:crossAx val="47498368"/>
        <c:crosses val="autoZero"/>
        <c:auto val="1"/>
        <c:lblAlgn val="ctr"/>
        <c:lblOffset val="100"/>
      </c:catAx>
      <c:valAx>
        <c:axId val="47498368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4732864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fr-FR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title>
      <c:tx>
        <c:rich>
          <a:bodyPr/>
          <a:lstStyle/>
          <a:p>
            <a:pPr>
              <a:defRPr/>
            </a:pPr>
            <a:r>
              <a:rPr lang="en-US" dirty="0" err="1" smtClean="0"/>
              <a:t>Statut</a:t>
            </a:r>
            <a:r>
              <a:rPr lang="en-US" dirty="0" smtClean="0"/>
              <a:t> social des </a:t>
            </a:r>
            <a:r>
              <a:rPr lang="en-US" dirty="0" err="1" smtClean="0"/>
              <a:t>enfants</a:t>
            </a:r>
            <a:endParaRPr lang="en-US" dirty="0"/>
          </a:p>
        </c:rich>
      </c:tx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2.6745407384224353E-2"/>
          <c:y val="0.15572219694646924"/>
          <c:w val="0.68307937202294167"/>
          <c:h val="0.79658737819995407"/>
        </c:manualLayout>
      </c:layout>
      <c:pie3D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Ventes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 sz="2400"/>
                </a:pPr>
                <a:endParaRPr lang="fr-FR"/>
              </a:p>
            </c:txPr>
            <c:showVal val="1"/>
            <c:showLeaderLines val="1"/>
          </c:dLbls>
          <c:cat>
            <c:strRef>
              <c:f>Feuil1!$A$2:$A$5</c:f>
              <c:strCache>
                <c:ptCount val="4"/>
                <c:pt idx="0">
                  <c:v>orphelins</c:v>
                </c:pt>
                <c:pt idx="1">
                  <c:v>parents séparés</c:v>
                </c:pt>
                <c:pt idx="2">
                  <c:v>parents en couple</c:v>
                </c:pt>
                <c:pt idx="3">
                  <c:v>non précisé</c:v>
                </c:pt>
              </c:strCache>
            </c:strRef>
          </c:cat>
          <c:val>
            <c:numRef>
              <c:f>Feuil1!$B$2:$B$5</c:f>
              <c:numCache>
                <c:formatCode>General</c:formatCode>
                <c:ptCount val="4"/>
                <c:pt idx="0">
                  <c:v>15</c:v>
                </c:pt>
                <c:pt idx="1">
                  <c:v>5</c:v>
                </c:pt>
                <c:pt idx="2">
                  <c:v>26</c:v>
                </c:pt>
                <c:pt idx="3">
                  <c:v>2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fr-FR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2.7548362010304295E-2"/>
          <c:y val="5.9693815437731196E-2"/>
          <c:w val="0.64802286866919512"/>
          <c:h val="0.89464253242901082"/>
        </c:manualLayout>
      </c:layout>
      <c:pie3D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Colonne1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 sz="2400"/>
                </a:pPr>
                <a:endParaRPr lang="fr-FR"/>
              </a:p>
            </c:txPr>
            <c:showVal val="1"/>
            <c:showLeaderLines val="1"/>
          </c:dLbls>
          <c:cat>
            <c:strRef>
              <c:f>Feuil1!$A$2:$A$4</c:f>
              <c:strCache>
                <c:ptCount val="3"/>
                <c:pt idx="0">
                  <c:v>connue, non suivie</c:v>
                </c:pt>
                <c:pt idx="1">
                  <c:v>non connue</c:v>
                </c:pt>
                <c:pt idx="2">
                  <c:v>négative</c:v>
                </c:pt>
              </c:strCache>
            </c:strRef>
          </c:cat>
          <c:val>
            <c:numRef>
              <c:f>Feuil1!$B$2:$B$4</c:f>
              <c:numCache>
                <c:formatCode>General</c:formatCode>
                <c:ptCount val="3"/>
                <c:pt idx="0">
                  <c:v>8</c:v>
                </c:pt>
                <c:pt idx="1">
                  <c:v>29</c:v>
                </c:pt>
                <c:pt idx="2">
                  <c:v>11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8222611062506078"/>
          <c:y val="0.30741413484820823"/>
          <c:w val="0.30851463011568037"/>
          <c:h val="0.30940884845943306"/>
        </c:manualLayout>
      </c:layout>
      <c:txPr>
        <a:bodyPr/>
        <a:lstStyle/>
        <a:p>
          <a:pPr>
            <a:defRPr sz="2000"/>
          </a:pPr>
          <a:endParaRPr lang="fr-FR"/>
        </a:p>
      </c:txPr>
    </c:legend>
    <c:plotVisOnly val="1"/>
  </c:chart>
  <c:txPr>
    <a:bodyPr/>
    <a:lstStyle/>
    <a:p>
      <a:pPr>
        <a:defRPr sz="1800"/>
      </a:pPr>
      <a:endParaRPr lang="fr-FR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plotArea>
      <c:layout/>
      <c:barChart>
        <c:barDir val="col"/>
        <c:grouping val="clustered"/>
        <c:ser>
          <c:idx val="0"/>
          <c:order val="0"/>
          <c:tx>
            <c:strRef>
              <c:f>Feuil1!$B$1</c:f>
              <c:strCache>
                <c:ptCount val="1"/>
                <c:pt idx="0">
                  <c:v>découverte parents</c:v>
                </c:pt>
              </c:strCache>
            </c:strRef>
          </c:tx>
          <c:dLbls>
            <c:txPr>
              <a:bodyPr/>
              <a:lstStyle/>
              <a:p>
                <a:pPr>
                  <a:defRPr sz="2400"/>
                </a:pPr>
                <a:endParaRPr lang="fr-FR"/>
              </a:p>
            </c:txPr>
            <c:showVal val="1"/>
          </c:dLbls>
          <c:cat>
            <c:strRef>
              <c:f>Feuil1!$A$2</c:f>
              <c:strCache>
                <c:ptCount val="1"/>
                <c:pt idx="0">
                  <c:v>Catégorie 1</c:v>
                </c:pt>
              </c:strCache>
            </c:strRef>
          </c:cat>
          <c:val>
            <c:numRef>
              <c:f>Feuil1!$B$2</c:f>
              <c:numCache>
                <c:formatCode>General</c:formatCode>
                <c:ptCount val="1"/>
                <c:pt idx="0">
                  <c:v>12</c:v>
                </c:pt>
              </c:numCache>
            </c:numRef>
          </c:val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décès parents</c:v>
                </c:pt>
              </c:strCache>
            </c:strRef>
          </c:tx>
          <c:dLbls>
            <c:txPr>
              <a:bodyPr/>
              <a:lstStyle/>
              <a:p>
                <a:pPr>
                  <a:defRPr sz="2400"/>
                </a:pPr>
                <a:endParaRPr lang="fr-FR"/>
              </a:p>
            </c:txPr>
            <c:showVal val="1"/>
          </c:dLbls>
          <c:cat>
            <c:strRef>
              <c:f>Feuil1!$A$2</c:f>
              <c:strCache>
                <c:ptCount val="1"/>
                <c:pt idx="0">
                  <c:v>Catégorie 1</c:v>
                </c:pt>
              </c:strCache>
            </c:strRef>
          </c:cat>
          <c:val>
            <c:numRef>
              <c:f>Feuil1!$C$2</c:f>
              <c:numCache>
                <c:formatCode>General</c:formatCode>
                <c:ptCount val="1"/>
                <c:pt idx="0">
                  <c:v>8</c:v>
                </c:pt>
              </c:numCache>
            </c:numRef>
          </c:val>
        </c:ser>
        <c:ser>
          <c:idx val="2"/>
          <c:order val="2"/>
          <c:tx>
            <c:strRef>
              <c:f>Feuil1!$D$1</c:f>
              <c:strCache>
                <c:ptCount val="1"/>
                <c:pt idx="0">
                  <c:v>pneumopathie récidivante</c:v>
                </c:pt>
              </c:strCache>
            </c:strRef>
          </c:tx>
          <c:dLbls>
            <c:txPr>
              <a:bodyPr/>
              <a:lstStyle/>
              <a:p>
                <a:pPr>
                  <a:defRPr sz="2400"/>
                </a:pPr>
                <a:endParaRPr lang="fr-FR"/>
              </a:p>
            </c:txPr>
            <c:showVal val="1"/>
          </c:dLbls>
          <c:cat>
            <c:strRef>
              <c:f>Feuil1!$A$2</c:f>
              <c:strCache>
                <c:ptCount val="1"/>
                <c:pt idx="0">
                  <c:v>Catégorie 1</c:v>
                </c:pt>
              </c:strCache>
            </c:strRef>
          </c:cat>
          <c:val>
            <c:numRef>
              <c:f>Feuil1!$D$2</c:f>
              <c:numCache>
                <c:formatCode>General</c:formatCode>
                <c:ptCount val="1"/>
                <c:pt idx="0">
                  <c:v>14</c:v>
                </c:pt>
              </c:numCache>
            </c:numRef>
          </c:val>
        </c:ser>
        <c:ser>
          <c:idx val="3"/>
          <c:order val="3"/>
          <c:tx>
            <c:strRef>
              <c:f>Feuil1!$E$1</c:f>
              <c:strCache>
                <c:ptCount val="1"/>
                <c:pt idx="0">
                  <c:v>bilan systématique</c:v>
                </c:pt>
              </c:strCache>
            </c:strRef>
          </c:tx>
          <c:dLbls>
            <c:txPr>
              <a:bodyPr/>
              <a:lstStyle/>
              <a:p>
                <a:pPr>
                  <a:defRPr sz="2400"/>
                </a:pPr>
                <a:endParaRPr lang="fr-FR"/>
              </a:p>
            </c:txPr>
            <c:showVal val="1"/>
          </c:dLbls>
          <c:cat>
            <c:strRef>
              <c:f>Feuil1!$A$2</c:f>
              <c:strCache>
                <c:ptCount val="1"/>
                <c:pt idx="0">
                  <c:v>Catégorie 1</c:v>
                </c:pt>
              </c:strCache>
            </c:strRef>
          </c:cat>
          <c:val>
            <c:numRef>
              <c:f>Feuil1!$E$2</c:f>
              <c:numCache>
                <c:formatCode>General</c:formatCode>
                <c:ptCount val="1"/>
                <c:pt idx="0">
                  <c:v>7</c:v>
                </c:pt>
              </c:numCache>
            </c:numRef>
          </c:val>
        </c:ser>
        <c:ser>
          <c:idx val="4"/>
          <c:order val="4"/>
          <c:tx>
            <c:strRef>
              <c:f>Feuil1!$F$1</c:f>
              <c:strCache>
                <c:ptCount val="1"/>
                <c:pt idx="0">
                  <c:v>autres symptômes</c:v>
                </c:pt>
              </c:strCache>
            </c:strRef>
          </c:tx>
          <c:dLbls>
            <c:txPr>
              <a:bodyPr/>
              <a:lstStyle/>
              <a:p>
                <a:pPr>
                  <a:defRPr sz="2400"/>
                </a:pPr>
                <a:endParaRPr lang="fr-FR"/>
              </a:p>
            </c:txPr>
            <c:showVal val="1"/>
          </c:dLbls>
          <c:cat>
            <c:strRef>
              <c:f>Feuil1!$A$2</c:f>
              <c:strCache>
                <c:ptCount val="1"/>
                <c:pt idx="0">
                  <c:v>Catégorie 1</c:v>
                </c:pt>
              </c:strCache>
            </c:strRef>
          </c:cat>
          <c:val>
            <c:numRef>
              <c:f>Feuil1!$F$2</c:f>
              <c:numCache>
                <c:formatCode>General</c:formatCode>
                <c:ptCount val="1"/>
                <c:pt idx="0">
                  <c:v>7</c:v>
                </c:pt>
              </c:numCache>
            </c:numRef>
          </c:val>
        </c:ser>
        <c:axId val="47893888"/>
        <c:axId val="47899776"/>
      </c:barChart>
      <c:catAx>
        <c:axId val="47893888"/>
        <c:scaling>
          <c:orientation val="minMax"/>
        </c:scaling>
        <c:delete val="1"/>
        <c:axPos val="b"/>
        <c:tickLblPos val="none"/>
        <c:crossAx val="47899776"/>
        <c:crosses val="autoZero"/>
        <c:auto val="1"/>
        <c:lblAlgn val="ctr"/>
        <c:lblOffset val="100"/>
      </c:catAx>
      <c:valAx>
        <c:axId val="47899776"/>
        <c:scaling>
          <c:orientation val="minMax"/>
        </c:scaling>
        <c:axPos val="l"/>
        <c:majorGridlines/>
        <c:numFmt formatCode="General" sourceLinked="1"/>
        <c:tickLblPos val="nextTo"/>
        <c:crossAx val="4789388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fr-FR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plotArea>
      <c:layout/>
      <c:barChart>
        <c:barDir val="col"/>
        <c:grouping val="clustered"/>
        <c:ser>
          <c:idx val="0"/>
          <c:order val="0"/>
          <c:tx>
            <c:strRef>
              <c:f>Feuil1!$B$1</c:f>
              <c:strCache>
                <c:ptCount val="1"/>
                <c:pt idx="0">
                  <c:v>manifestations cutanées</c:v>
                </c:pt>
              </c:strCache>
            </c:strRef>
          </c:tx>
          <c:dLbls>
            <c:showVal val="1"/>
          </c:dLbls>
          <c:cat>
            <c:strRef>
              <c:f>Feuil1!$A$2</c:f>
              <c:strCache>
                <c:ptCount val="1"/>
                <c:pt idx="0">
                  <c:v>Catégorie 1</c:v>
                </c:pt>
              </c:strCache>
            </c:strRef>
          </c:cat>
          <c:val>
            <c:numRef>
              <c:f>Feuil1!$B$2</c:f>
              <c:numCache>
                <c:formatCode>General</c:formatCode>
                <c:ptCount val="1"/>
                <c:pt idx="0">
                  <c:v>21</c:v>
                </c:pt>
              </c:numCache>
            </c:numRef>
          </c:val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candidoses</c:v>
                </c:pt>
              </c:strCache>
            </c:strRef>
          </c:tx>
          <c:dLbls>
            <c:showVal val="1"/>
          </c:dLbls>
          <c:cat>
            <c:strRef>
              <c:f>Feuil1!$A$2</c:f>
              <c:strCache>
                <c:ptCount val="1"/>
                <c:pt idx="0">
                  <c:v>Catégorie 1</c:v>
                </c:pt>
              </c:strCache>
            </c:strRef>
          </c:cat>
          <c:val>
            <c:numRef>
              <c:f>Feuil1!$C$2</c:f>
              <c:numCache>
                <c:formatCode>General</c:formatCode>
                <c:ptCount val="1"/>
                <c:pt idx="0">
                  <c:v>19</c:v>
                </c:pt>
              </c:numCache>
            </c:numRef>
          </c:val>
        </c:ser>
        <c:ser>
          <c:idx val="2"/>
          <c:order val="2"/>
          <c:tx>
            <c:strRef>
              <c:f>Feuil1!$D$1</c:f>
              <c:strCache>
                <c:ptCount val="1"/>
                <c:pt idx="0">
                  <c:v>infection respiratoire</c:v>
                </c:pt>
              </c:strCache>
            </c:strRef>
          </c:tx>
          <c:dLbls>
            <c:showVal val="1"/>
          </c:dLbls>
          <c:cat>
            <c:strRef>
              <c:f>Feuil1!$A$2</c:f>
              <c:strCache>
                <c:ptCount val="1"/>
                <c:pt idx="0">
                  <c:v>Catégorie 1</c:v>
                </c:pt>
              </c:strCache>
            </c:strRef>
          </c:cat>
          <c:val>
            <c:numRef>
              <c:f>Feuil1!$D$2</c:f>
              <c:numCache>
                <c:formatCode>General</c:formatCode>
                <c:ptCount val="1"/>
                <c:pt idx="0">
                  <c:v>18</c:v>
                </c:pt>
              </c:numCache>
            </c:numRef>
          </c:val>
        </c:ser>
        <c:ser>
          <c:idx val="3"/>
          <c:order val="3"/>
          <c:tx>
            <c:strRef>
              <c:f>Feuil1!$E$1</c:f>
              <c:strCache>
                <c:ptCount val="1"/>
                <c:pt idx="0">
                  <c:v>infection herpesviridae</c:v>
                </c:pt>
              </c:strCache>
            </c:strRef>
          </c:tx>
          <c:dLbls>
            <c:showVal val="1"/>
          </c:dLbls>
          <c:cat>
            <c:strRef>
              <c:f>Feuil1!$A$2</c:f>
              <c:strCache>
                <c:ptCount val="1"/>
                <c:pt idx="0">
                  <c:v>Catégorie 1</c:v>
                </c:pt>
              </c:strCache>
            </c:strRef>
          </c:cat>
          <c:val>
            <c:numRef>
              <c:f>Feuil1!$E$2</c:f>
              <c:numCache>
                <c:formatCode>General</c:formatCode>
                <c:ptCount val="1"/>
                <c:pt idx="0">
                  <c:v>9</c:v>
                </c:pt>
              </c:numCache>
            </c:numRef>
          </c:val>
        </c:ser>
        <c:ser>
          <c:idx val="4"/>
          <c:order val="4"/>
          <c:tx>
            <c:strRef>
              <c:f>Feuil1!$F$1</c:f>
              <c:strCache>
                <c:ptCount val="1"/>
                <c:pt idx="0">
                  <c:v>parasitose digestive</c:v>
                </c:pt>
              </c:strCache>
            </c:strRef>
          </c:tx>
          <c:dLbls>
            <c:showVal val="1"/>
          </c:dLbls>
          <c:cat>
            <c:strRef>
              <c:f>Feuil1!$A$2</c:f>
              <c:strCache>
                <c:ptCount val="1"/>
                <c:pt idx="0">
                  <c:v>Catégorie 1</c:v>
                </c:pt>
              </c:strCache>
            </c:strRef>
          </c:cat>
          <c:val>
            <c:numRef>
              <c:f>Feuil1!$F$2</c:f>
              <c:numCache>
                <c:formatCode>General</c:formatCode>
                <c:ptCount val="1"/>
                <c:pt idx="0">
                  <c:v>8</c:v>
                </c:pt>
              </c:numCache>
            </c:numRef>
          </c:val>
        </c:ser>
        <c:ser>
          <c:idx val="5"/>
          <c:order val="5"/>
          <c:tx>
            <c:strRef>
              <c:f>Feuil1!$G$1</c:f>
              <c:strCache>
                <c:ptCount val="1"/>
                <c:pt idx="0">
                  <c:v>tuberculose</c:v>
                </c:pt>
              </c:strCache>
            </c:strRef>
          </c:tx>
          <c:dLbls>
            <c:showVal val="1"/>
          </c:dLbls>
          <c:cat>
            <c:strRef>
              <c:f>Feuil1!$A$2</c:f>
              <c:strCache>
                <c:ptCount val="1"/>
                <c:pt idx="0">
                  <c:v>Catégorie 1</c:v>
                </c:pt>
              </c:strCache>
            </c:strRef>
          </c:cat>
          <c:val>
            <c:numRef>
              <c:f>Feuil1!$G$2</c:f>
              <c:numCache>
                <c:formatCode>General</c:formatCode>
                <c:ptCount val="1"/>
                <c:pt idx="0">
                  <c:v>7</c:v>
                </c:pt>
              </c:numCache>
            </c:numRef>
          </c:val>
        </c:ser>
        <c:ser>
          <c:idx val="6"/>
          <c:order val="6"/>
          <c:tx>
            <c:strRef>
              <c:f>Feuil1!$H$1</c:f>
              <c:strCache>
                <c:ptCount val="1"/>
                <c:pt idx="0">
                  <c:v>pneumocystose</c:v>
                </c:pt>
              </c:strCache>
            </c:strRef>
          </c:tx>
          <c:dLbls>
            <c:showVal val="1"/>
          </c:dLbls>
          <c:cat>
            <c:strRef>
              <c:f>Feuil1!$A$2</c:f>
              <c:strCache>
                <c:ptCount val="1"/>
                <c:pt idx="0">
                  <c:v>Catégorie 1</c:v>
                </c:pt>
              </c:strCache>
            </c:strRef>
          </c:cat>
          <c:val>
            <c:numRef>
              <c:f>Feuil1!$H$2</c:f>
              <c:numCache>
                <c:formatCode>General</c:formatCode>
                <c:ptCount val="1"/>
                <c:pt idx="0">
                  <c:v>6</c:v>
                </c:pt>
              </c:numCache>
            </c:numRef>
          </c:val>
        </c:ser>
        <c:ser>
          <c:idx val="7"/>
          <c:order val="7"/>
          <c:tx>
            <c:strRef>
              <c:f>Feuil1!$I$1</c:f>
              <c:strCache>
                <c:ptCount val="1"/>
                <c:pt idx="0">
                  <c:v>BCGite</c:v>
                </c:pt>
              </c:strCache>
            </c:strRef>
          </c:tx>
          <c:dLbls>
            <c:showVal val="1"/>
          </c:dLbls>
          <c:cat>
            <c:strRef>
              <c:f>Feuil1!$A$2</c:f>
              <c:strCache>
                <c:ptCount val="1"/>
                <c:pt idx="0">
                  <c:v>Catégorie 1</c:v>
                </c:pt>
              </c:strCache>
            </c:strRef>
          </c:cat>
          <c:val>
            <c:numRef>
              <c:f>Feuil1!$I$2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</c:ser>
        <c:ser>
          <c:idx val="8"/>
          <c:order val="8"/>
          <c:tx>
            <c:strRef>
              <c:f>Feuil1!$J$1</c:f>
              <c:strCache>
                <c:ptCount val="1"/>
                <c:pt idx="0">
                  <c:v>toxoplasmose</c:v>
                </c:pt>
              </c:strCache>
            </c:strRef>
          </c:tx>
          <c:dLbls>
            <c:dLbl>
              <c:idx val="0"/>
              <c:layout/>
              <c:showVal val="1"/>
            </c:dLbl>
            <c:delete val="1"/>
          </c:dLbls>
          <c:cat>
            <c:strRef>
              <c:f>Feuil1!$A$2</c:f>
              <c:strCache>
                <c:ptCount val="1"/>
                <c:pt idx="0">
                  <c:v>Catégorie 1</c:v>
                </c:pt>
              </c:strCache>
            </c:strRef>
          </c:cat>
          <c:val>
            <c:numRef>
              <c:f>Feuil1!$J$2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axId val="49281664"/>
        <c:axId val="51405184"/>
      </c:barChart>
      <c:catAx>
        <c:axId val="49281664"/>
        <c:scaling>
          <c:orientation val="minMax"/>
        </c:scaling>
        <c:delete val="1"/>
        <c:axPos val="b"/>
        <c:tickLblPos val="none"/>
        <c:crossAx val="51405184"/>
        <c:crosses val="autoZero"/>
        <c:auto val="1"/>
        <c:lblAlgn val="ctr"/>
        <c:lblOffset val="100"/>
      </c:catAx>
      <c:valAx>
        <c:axId val="51405184"/>
        <c:scaling>
          <c:orientation val="minMax"/>
        </c:scaling>
        <c:axPos val="l"/>
        <c:majorGridlines/>
        <c:numFmt formatCode="General" sourceLinked="1"/>
        <c:tickLblPos val="nextTo"/>
        <c:crossAx val="4928166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fr-FR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0.60609</cdr:x>
      <cdr:y>0.19878</cdr:y>
    </cdr:from>
    <cdr:to>
      <cdr:x>0.7</cdr:x>
      <cdr:y>0.2878</cdr:y>
    </cdr:to>
    <cdr:sp macro="" textlink="">
      <cdr:nvSpPr>
        <cdr:cNvPr id="2" name="ZoneTexte 1"/>
        <cdr:cNvSpPr txBox="1"/>
      </cdr:nvSpPr>
      <cdr:spPr>
        <a:xfrm xmlns:a="http://schemas.openxmlformats.org/drawingml/2006/main">
          <a:off x="5112568" y="964704"/>
          <a:ext cx="792088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r-FR" sz="2400" dirty="0" smtClean="0"/>
            <a:t>31%</a:t>
          </a:r>
          <a:endParaRPr lang="fr-FR" sz="24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AA309A6D-C09C-4548-B29A-6CF363A7E532}" type="datetimeFigureOut">
              <a:rPr lang="fr-FR" smtClean="0"/>
              <a:pPr/>
              <a:t>19/04/2013</a:t>
            </a:fld>
            <a:endParaRPr lang="fr-BE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fr-BE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19/04/2013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19/04/2013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riangle isocè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19/04/2013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AA309A6D-C09C-4548-B29A-6CF363A7E532}" type="datetimeFigureOut">
              <a:rPr lang="fr-FR" smtClean="0"/>
              <a:pPr/>
              <a:t>19/04/2013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19/04/2013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19/04/2013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19/04/2013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6" name="Triangle isocè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19/04/2013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5" name="Connecteur droit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riangle isocè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19/04/2013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riangle isocè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ce réservé du contenu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19/04/2013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riangle isocè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19/04/2013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BE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28" name="Connecteur droit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Connecteur droit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angle isocè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412777"/>
            <a:ext cx="7772400" cy="2187674"/>
          </a:xfrm>
        </p:spPr>
        <p:txBody>
          <a:bodyPr>
            <a:normAutofit fontScale="90000"/>
          </a:bodyPr>
          <a:lstStyle/>
          <a:p>
            <a:r>
              <a:rPr lang="fr-FR" sz="4000" dirty="0" smtClean="0"/>
              <a:t>L’infection à VIH chez l’enfant : expérience du service des Maladies Infectieuses la </a:t>
            </a:r>
            <a:r>
              <a:rPr lang="fr-FR" sz="4000" dirty="0" err="1" smtClean="0"/>
              <a:t>Rabta</a:t>
            </a:r>
            <a:endParaRPr lang="fr-FR" sz="40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87624" y="3789040"/>
            <a:ext cx="6624736" cy="838944"/>
          </a:xfrm>
        </p:spPr>
        <p:txBody>
          <a:bodyPr>
            <a:normAutofit fontScale="92500" lnSpcReduction="20000"/>
          </a:bodyPr>
          <a:lstStyle/>
          <a:p>
            <a:r>
              <a:rPr lang="fr-FR" dirty="0" smtClean="0"/>
              <a:t>R. </a:t>
            </a:r>
            <a:r>
              <a:rPr lang="fr-FR" dirty="0" smtClean="0"/>
              <a:t>Abdelmalek</a:t>
            </a:r>
            <a:r>
              <a:rPr lang="fr-FR" baseline="30000" dirty="0" smtClean="0"/>
              <a:t>1</a:t>
            </a:r>
            <a:r>
              <a:rPr lang="fr-FR" dirty="0" smtClean="0"/>
              <a:t>, </a:t>
            </a:r>
            <a:r>
              <a:rPr lang="fr-FR" dirty="0" smtClean="0"/>
              <a:t>S. Kacem², A. </a:t>
            </a:r>
            <a:r>
              <a:rPr lang="fr-FR" dirty="0" smtClean="0"/>
              <a:t>Berriche</a:t>
            </a:r>
            <a:r>
              <a:rPr lang="fr-FR" baseline="30000" dirty="0" smtClean="0"/>
              <a:t>1</a:t>
            </a:r>
            <a:r>
              <a:rPr lang="fr-FR" dirty="0" smtClean="0"/>
              <a:t>, </a:t>
            </a:r>
            <a:r>
              <a:rPr lang="fr-FR" dirty="0" smtClean="0"/>
              <a:t>L. </a:t>
            </a:r>
            <a:r>
              <a:rPr lang="fr-FR" dirty="0" smtClean="0"/>
              <a:t>Ammari</a:t>
            </a:r>
            <a:r>
              <a:rPr lang="fr-FR" baseline="30000" dirty="0" smtClean="0"/>
              <a:t>1</a:t>
            </a:r>
            <a:r>
              <a:rPr lang="fr-FR" dirty="0" smtClean="0"/>
              <a:t>, </a:t>
            </a:r>
            <a:r>
              <a:rPr lang="fr-FR" dirty="0" smtClean="0"/>
              <a:t>S. </a:t>
            </a:r>
            <a:r>
              <a:rPr lang="fr-FR" dirty="0" smtClean="0"/>
              <a:t>Aissa</a:t>
            </a:r>
            <a:r>
              <a:rPr lang="fr-FR" baseline="30000" dirty="0" smtClean="0"/>
              <a:t>1</a:t>
            </a:r>
            <a:r>
              <a:rPr lang="fr-FR" dirty="0" smtClean="0"/>
              <a:t>, </a:t>
            </a:r>
            <a:r>
              <a:rPr lang="fr-FR" dirty="0" smtClean="0"/>
              <a:t>A. </a:t>
            </a:r>
            <a:r>
              <a:rPr lang="fr-FR" dirty="0" smtClean="0"/>
              <a:t>Ghoubantini</a:t>
            </a:r>
            <a:r>
              <a:rPr lang="fr-FR" baseline="30000" dirty="0" smtClean="0"/>
              <a:t>1</a:t>
            </a:r>
            <a:r>
              <a:rPr lang="fr-FR" dirty="0" smtClean="0"/>
              <a:t>, </a:t>
            </a:r>
            <a:r>
              <a:rPr lang="fr-FR" dirty="0" smtClean="0"/>
              <a:t>B. </a:t>
            </a:r>
            <a:r>
              <a:rPr lang="fr-FR" dirty="0" smtClean="0"/>
              <a:t>Kilani</a:t>
            </a:r>
            <a:r>
              <a:rPr lang="fr-FR" baseline="30000" dirty="0" smtClean="0"/>
              <a:t>1</a:t>
            </a:r>
            <a:r>
              <a:rPr lang="fr-FR" dirty="0" smtClean="0"/>
              <a:t>, </a:t>
            </a:r>
            <a:r>
              <a:rPr lang="fr-FR" dirty="0" smtClean="0"/>
              <a:t>F. </a:t>
            </a:r>
            <a:r>
              <a:rPr lang="fr-FR" dirty="0" smtClean="0"/>
              <a:t>Kanoun</a:t>
            </a:r>
            <a:r>
              <a:rPr lang="fr-FR" baseline="30000" dirty="0" smtClean="0"/>
              <a:t>1</a:t>
            </a:r>
            <a:r>
              <a:rPr lang="fr-FR" dirty="0" smtClean="0"/>
              <a:t>, </a:t>
            </a:r>
            <a:r>
              <a:rPr lang="fr-FR" dirty="0" smtClean="0"/>
              <a:t>H. </a:t>
            </a:r>
            <a:r>
              <a:rPr lang="fr-FR" dirty="0" err="1" smtClean="0"/>
              <a:t>Tiouiri</a:t>
            </a:r>
            <a:r>
              <a:rPr lang="fr-FR" dirty="0" smtClean="0"/>
              <a:t> </a:t>
            </a:r>
            <a:r>
              <a:rPr lang="fr-FR" dirty="0" smtClean="0"/>
              <a:t>Benaissa</a:t>
            </a:r>
            <a:r>
              <a:rPr lang="fr-FR" baseline="30000" dirty="0" smtClean="0"/>
              <a:t>1</a:t>
            </a:r>
            <a:endParaRPr lang="fr-FR" dirty="0" smtClean="0"/>
          </a:p>
        </p:txBody>
      </p:sp>
      <p:sp>
        <p:nvSpPr>
          <p:cNvPr id="4" name="ZoneTexte 3"/>
          <p:cNvSpPr txBox="1"/>
          <p:nvPr/>
        </p:nvSpPr>
        <p:spPr>
          <a:xfrm>
            <a:off x="1259632" y="5085184"/>
            <a:ext cx="55446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aseline="30000" dirty="0" smtClean="0"/>
              <a:t>1</a:t>
            </a:r>
            <a:r>
              <a:rPr lang="fr-FR" dirty="0" smtClean="0"/>
              <a:t>Service </a:t>
            </a:r>
            <a:r>
              <a:rPr lang="fr-FR" dirty="0" smtClean="0"/>
              <a:t>des maladies infectieuses, EPS la </a:t>
            </a:r>
            <a:r>
              <a:rPr lang="fr-FR" dirty="0" err="1" smtClean="0"/>
              <a:t>Rabta</a:t>
            </a:r>
            <a:endParaRPr lang="fr-FR" dirty="0" smtClean="0"/>
          </a:p>
          <a:p>
            <a:r>
              <a:rPr lang="fr-FR" dirty="0" smtClean="0"/>
              <a:t>²Service de néonatologie, C N M N de Tunis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Statut des mères à la naissance</a:t>
            </a:r>
            <a:endParaRPr lang="fr-FR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229600" cy="4937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3635896" y="5229200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/>
              <a:t>60%</a:t>
            </a:r>
            <a:endParaRPr lang="fr-FR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Circonstance de découverte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229600" cy="4937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Infections opportunistes</a:t>
            </a:r>
            <a:endParaRPr lang="fr-FR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229600" cy="4937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Antirétroviraux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443568"/>
            <a:ext cx="8229600" cy="493776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r-FR" dirty="0" smtClean="0"/>
              <a:t>Prescription ARV: 38 cas (79,16%) </a:t>
            </a:r>
          </a:p>
          <a:p>
            <a:pPr lvl="1">
              <a:lnSpc>
                <a:spcPct val="150000"/>
              </a:lnSpc>
            </a:pPr>
            <a:r>
              <a:rPr lang="fr-FR" dirty="0" smtClean="0"/>
              <a:t>28 trithérapies bien conduites</a:t>
            </a:r>
          </a:p>
          <a:p>
            <a:pPr lvl="1">
              <a:lnSpc>
                <a:spcPct val="150000"/>
              </a:lnSpc>
            </a:pPr>
            <a:r>
              <a:rPr lang="fr-FR" dirty="0" smtClean="0"/>
              <a:t>6 trithérapies irrégulières</a:t>
            </a:r>
          </a:p>
          <a:p>
            <a:pPr lvl="1">
              <a:lnSpc>
                <a:spcPct val="150000"/>
              </a:lnSpc>
            </a:pPr>
            <a:r>
              <a:rPr lang="fr-FR" dirty="0" smtClean="0"/>
              <a:t>4 mono ou bithérapie: avant 2000</a:t>
            </a:r>
            <a:endParaRPr lang="fr-F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Evolution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1340768"/>
            <a:ext cx="6681936" cy="4853136"/>
          </a:xfrm>
        </p:spPr>
        <p:txBody>
          <a:bodyPr>
            <a:normAutofit/>
          </a:bodyPr>
          <a:lstStyle/>
          <a:p>
            <a:r>
              <a:rPr lang="fr-FR" dirty="0" smtClean="0"/>
              <a:t>Décès	</a:t>
            </a:r>
          </a:p>
          <a:p>
            <a:pPr lvl="1"/>
            <a:r>
              <a:rPr lang="fr-FR" dirty="0" smtClean="0"/>
              <a:t>19 (39,5%)</a:t>
            </a:r>
          </a:p>
          <a:p>
            <a:pPr lvl="1"/>
            <a:r>
              <a:rPr lang="fr-FR" dirty="0" smtClean="0"/>
              <a:t>Age: 10,78 ans (1-35)</a:t>
            </a:r>
          </a:p>
          <a:p>
            <a:pPr>
              <a:spcBef>
                <a:spcPts val="1800"/>
              </a:spcBef>
            </a:pPr>
            <a:r>
              <a:rPr lang="fr-FR" dirty="0" smtClean="0"/>
              <a:t>Vivants </a:t>
            </a:r>
          </a:p>
          <a:p>
            <a:pPr lvl="1"/>
            <a:r>
              <a:rPr lang="fr-FR" dirty="0" smtClean="0"/>
              <a:t>27 PVVIH </a:t>
            </a:r>
          </a:p>
          <a:p>
            <a:pPr lvl="1"/>
            <a:r>
              <a:rPr lang="fr-FR" dirty="0" smtClean="0"/>
              <a:t>Age actuel : 16,13 ans (1,1-39,5)</a:t>
            </a:r>
          </a:p>
          <a:p>
            <a:pPr>
              <a:spcBef>
                <a:spcPts val="1800"/>
              </a:spcBef>
            </a:pPr>
            <a:r>
              <a:rPr lang="fr-FR" dirty="0" smtClean="0"/>
              <a:t>Scolarité	: 24 cas</a:t>
            </a:r>
          </a:p>
          <a:p>
            <a:pPr lvl="1"/>
            <a:r>
              <a:rPr lang="fr-FR" dirty="0" smtClean="0"/>
              <a:t>Primaire	: 12</a:t>
            </a:r>
          </a:p>
          <a:p>
            <a:pPr lvl="1"/>
            <a:r>
              <a:rPr lang="fr-FR" dirty="0" smtClean="0"/>
              <a:t>Secondaire: 11</a:t>
            </a:r>
          </a:p>
          <a:p>
            <a:pPr lvl="1"/>
            <a:r>
              <a:rPr lang="fr-FR" dirty="0" smtClean="0"/>
              <a:t>Université	: 1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Commentaires et conclusion</a:t>
            </a:r>
            <a:endParaRPr lang="fr-F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L’infection pédiatrique est grave</a:t>
            </a:r>
          </a:p>
          <a:p>
            <a:pPr lvl="1"/>
            <a:r>
              <a:rPr lang="fr-FR" dirty="0" smtClean="0"/>
              <a:t>Répercussions sociales, croissance, insertion</a:t>
            </a:r>
          </a:p>
          <a:p>
            <a:pPr lvl="1"/>
            <a:r>
              <a:rPr lang="fr-FR" dirty="0" smtClean="0"/>
              <a:t>Diagnostic parfois tardif si les parents sont méconnus</a:t>
            </a:r>
          </a:p>
          <a:p>
            <a:pPr lvl="1"/>
            <a:r>
              <a:rPr lang="fr-FR" dirty="0" smtClean="0"/>
              <a:t>La mortalité importante</a:t>
            </a:r>
          </a:p>
          <a:p>
            <a:pPr>
              <a:spcBef>
                <a:spcPts val="1800"/>
              </a:spcBef>
            </a:pPr>
            <a:r>
              <a:rPr lang="fr-FR" dirty="0" smtClean="0"/>
              <a:t>Les formulations pédiatriques sont limitées en Tunisie</a:t>
            </a:r>
          </a:p>
          <a:p>
            <a:pPr>
              <a:spcBef>
                <a:spcPts val="1800"/>
              </a:spcBef>
            </a:pPr>
            <a:r>
              <a:rPr lang="fr-FR" dirty="0" smtClean="0"/>
              <a:t>Prise en charge complexe </a:t>
            </a:r>
          </a:p>
          <a:p>
            <a:pPr>
              <a:spcBef>
                <a:spcPts val="1800"/>
              </a:spcBef>
            </a:pPr>
            <a:r>
              <a:rPr lang="fr-FR" dirty="0" smtClean="0"/>
              <a:t>Intérêt de la prévention de la transmission mère enfant</a:t>
            </a:r>
          </a:p>
          <a:p>
            <a:pPr lvl="1"/>
            <a:r>
              <a:rPr lang="fr-FR" dirty="0" smtClean="0"/>
              <a:t>Dépistage systématique de l’infection à VIH</a:t>
            </a:r>
          </a:p>
          <a:p>
            <a:pPr lvl="1"/>
            <a:r>
              <a:rPr lang="fr-FR" dirty="0" smtClean="0"/>
              <a:t>Programmation des grossesses chez les FVVIH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Introduction 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443568"/>
            <a:ext cx="8229600" cy="4937760"/>
          </a:xfrm>
        </p:spPr>
        <p:txBody>
          <a:bodyPr/>
          <a:lstStyle/>
          <a:p>
            <a:r>
              <a:rPr lang="fr-FR" dirty="0" smtClean="0"/>
              <a:t>Infection pédiatrique selon les données OMS, fin 2010</a:t>
            </a:r>
          </a:p>
          <a:p>
            <a:pPr lvl="1"/>
            <a:r>
              <a:rPr lang="fr-FR" dirty="0" smtClean="0"/>
              <a:t>3,4 millions d’enfants VVIH au monde</a:t>
            </a:r>
          </a:p>
          <a:p>
            <a:pPr lvl="1"/>
            <a:r>
              <a:rPr lang="fr-FR" dirty="0" smtClean="0"/>
              <a:t>390 000 nouveaux cas en 2010</a:t>
            </a:r>
          </a:p>
          <a:p>
            <a:pPr lvl="1"/>
            <a:r>
              <a:rPr lang="fr-FR" dirty="0" smtClean="0"/>
              <a:t>250 000 décès en 2010</a:t>
            </a:r>
          </a:p>
          <a:p>
            <a:pPr>
              <a:lnSpc>
                <a:spcPct val="150000"/>
              </a:lnSpc>
            </a:pPr>
            <a:r>
              <a:rPr lang="fr-FR" dirty="0" smtClean="0"/>
              <a:t>Objectif 2015: 0 cas pédiatrique</a:t>
            </a:r>
          </a:p>
          <a:p>
            <a:r>
              <a:rPr lang="fr-FR" dirty="0" smtClean="0"/>
              <a:t>En Tunisie, </a:t>
            </a:r>
          </a:p>
          <a:p>
            <a:pPr lvl="1">
              <a:spcBef>
                <a:spcPts val="600"/>
              </a:spcBef>
            </a:pPr>
            <a:r>
              <a:rPr lang="fr-FR" dirty="0" smtClean="0"/>
              <a:t>moyenne nationale 4-5 enfants/an</a:t>
            </a:r>
          </a:p>
          <a:p>
            <a:pPr lvl="1">
              <a:spcBef>
                <a:spcPts val="600"/>
              </a:spcBef>
            </a:pPr>
            <a:r>
              <a:rPr lang="fr-FR" dirty="0" smtClean="0"/>
              <a:t>De 1985 à 2011: 111 cas dont 32 hémophiles</a:t>
            </a:r>
          </a:p>
          <a:p>
            <a:r>
              <a:rPr lang="fr-FR" dirty="0" smtClean="0"/>
              <a:t>Infection méconnue en pédiatrie</a:t>
            </a:r>
          </a:p>
          <a:p>
            <a:r>
              <a:rPr lang="fr-FR" dirty="0" smtClean="0"/>
              <a:t>Répercussions psychologiques, sociales et d’avenir</a:t>
            </a: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066130"/>
          </a:xfrm>
        </p:spPr>
        <p:txBody>
          <a:bodyPr/>
          <a:lstStyle/>
          <a:p>
            <a:r>
              <a:rPr lang="fr-FR" dirty="0" smtClean="0"/>
              <a:t>Patients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28800"/>
            <a:ext cx="8229600" cy="424847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r-FR" dirty="0" smtClean="0"/>
              <a:t>Critères d’inclusion </a:t>
            </a:r>
          </a:p>
          <a:p>
            <a:pPr lvl="1">
              <a:lnSpc>
                <a:spcPct val="150000"/>
              </a:lnSpc>
            </a:pPr>
            <a:r>
              <a:rPr lang="fr-FR" dirty="0" smtClean="0"/>
              <a:t>Tous les enfants ≤ 15ans </a:t>
            </a:r>
          </a:p>
          <a:p>
            <a:pPr lvl="1">
              <a:lnSpc>
                <a:spcPct val="150000"/>
              </a:lnSpc>
            </a:pPr>
            <a:r>
              <a:rPr lang="fr-FR" dirty="0" smtClean="0"/>
              <a:t>Suivis pour infection à VIH </a:t>
            </a:r>
          </a:p>
          <a:p>
            <a:pPr lvl="1">
              <a:lnSpc>
                <a:spcPct val="150000"/>
              </a:lnSpc>
            </a:pPr>
            <a:r>
              <a:rPr lang="fr-FR" dirty="0" smtClean="0"/>
              <a:t>Au service des maladies infectieuses de Tunis</a:t>
            </a:r>
          </a:p>
          <a:p>
            <a:pPr lvl="1">
              <a:lnSpc>
                <a:spcPct val="150000"/>
              </a:lnSpc>
            </a:pPr>
            <a:r>
              <a:rPr lang="fr-FR" dirty="0" smtClean="0"/>
              <a:t>De 1985 à 2013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Résultats </a:t>
            </a:r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Epidémiologie 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sz="quarter" idx="1"/>
          </p:nvPr>
        </p:nvGraphicFramePr>
        <p:xfrm>
          <a:off x="467544" y="2060848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971600" y="1268760"/>
            <a:ext cx="7056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/>
              <a:t>48 enfants (13 avant 2000; 35 après 2000)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Epidémiologie 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sz="quarter" idx="1"/>
          </p:nvPr>
        </p:nvGraphicFramePr>
        <p:xfrm>
          <a:off x="827584" y="1484784"/>
          <a:ext cx="7416824" cy="42484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5"/>
          <p:cNvSpPr/>
          <p:nvPr/>
        </p:nvSpPr>
        <p:spPr>
          <a:xfrm>
            <a:off x="1331640" y="5877272"/>
            <a:ext cx="61206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 smtClean="0"/>
              <a:t>Age moyen: 5,7 ans (0,1-15 ans) à la découverte</a:t>
            </a:r>
            <a:endParaRPr lang="fr-FR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Epidémiologie </a:t>
            </a:r>
            <a:endParaRPr lang="fr-FR" dirty="0"/>
          </a:p>
        </p:txBody>
      </p:sp>
      <p:graphicFrame>
        <p:nvGraphicFramePr>
          <p:cNvPr id="4" name="Graphique 3"/>
          <p:cNvGraphicFramePr/>
          <p:nvPr/>
        </p:nvGraphicFramePr>
        <p:xfrm>
          <a:off x="683568" y="1340768"/>
          <a:ext cx="7668344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4067944" y="350100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77%</a:t>
            </a:r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Epidémiologie 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sz="quarter" idx="1"/>
          </p:nvPr>
        </p:nvGraphicFramePr>
        <p:xfrm>
          <a:off x="251520" y="1600200"/>
          <a:ext cx="8435280" cy="48531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251520" y="4797152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54%</a:t>
            </a:r>
            <a:endParaRPr lang="fr-FR" sz="2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rigine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224</TotalTime>
  <Words>282</Words>
  <Application>Microsoft Office PowerPoint</Application>
  <PresentationFormat>Affichage à l'écran (4:3)</PresentationFormat>
  <Paragraphs>66</Paragraphs>
  <Slides>16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17" baseType="lpstr">
      <vt:lpstr>Origine</vt:lpstr>
      <vt:lpstr>L’infection à VIH chez l’enfant : expérience du service des Maladies Infectieuses la Rabta</vt:lpstr>
      <vt:lpstr>Introduction </vt:lpstr>
      <vt:lpstr>Diapositive 3</vt:lpstr>
      <vt:lpstr>Patients </vt:lpstr>
      <vt:lpstr>Résultats </vt:lpstr>
      <vt:lpstr>Epidémiologie </vt:lpstr>
      <vt:lpstr>Epidémiologie </vt:lpstr>
      <vt:lpstr>Epidémiologie </vt:lpstr>
      <vt:lpstr>Epidémiologie </vt:lpstr>
      <vt:lpstr>Statut des mères à la naissance</vt:lpstr>
      <vt:lpstr>Circonstance de découverte</vt:lpstr>
      <vt:lpstr>Infections opportunistes</vt:lpstr>
      <vt:lpstr>Antirétroviraux </vt:lpstr>
      <vt:lpstr>Evolution </vt:lpstr>
      <vt:lpstr>Commentaires et conclusion</vt:lpstr>
      <vt:lpstr>Diapositive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L’infection à VIH chez l’enfant : expérience du service des maladies infectieuses la Rabta</dc:title>
  <dc:creator>hakim</dc:creator>
  <cp:lastModifiedBy>hakim</cp:lastModifiedBy>
  <cp:revision>24</cp:revision>
  <dcterms:created xsi:type="dcterms:W3CDTF">2013-04-12T20:08:43Z</dcterms:created>
  <dcterms:modified xsi:type="dcterms:W3CDTF">2013-04-18T23:28:04Z</dcterms:modified>
</cp:coreProperties>
</file>