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7" r:id="rId11"/>
    <p:sldId id="263" r:id="rId12"/>
    <p:sldId id="264" r:id="rId13"/>
    <p:sldId id="265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 sz="2800"/>
            </a:pPr>
            <a:r>
              <a:rPr lang="en-US" sz="2800" dirty="0" err="1" smtClean="0"/>
              <a:t>Sexe</a:t>
            </a:r>
            <a:r>
              <a:rPr lang="en-US" sz="2800" dirty="0" smtClean="0"/>
              <a:t> </a:t>
            </a:r>
            <a:endParaRPr lang="en-US" sz="2800" dirty="0"/>
          </a:p>
        </c:rich>
      </c:tx>
      <c:layout>
        <c:manualLayout>
          <c:xMode val="edge"/>
          <c:yMode val="edge"/>
          <c:x val="0.42204469233012548"/>
          <c:y val="1.964222862626142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Colonne2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Feuil1!$A$2:$A$3</c:f>
              <c:strCache>
                <c:ptCount val="2"/>
                <c:pt idx="0">
                  <c:v>garçons</c:v>
                </c:pt>
                <c:pt idx="1">
                  <c:v>filles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27</c:v>
                </c:pt>
                <c:pt idx="1">
                  <c:v>21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704858073296313"/>
          <c:y val="0.26944166357524385"/>
          <c:w val="0.1851736414892583"/>
          <c:h val="0.36902245997150246"/>
        </c:manualLayout>
      </c:layout>
      <c:txPr>
        <a:bodyPr/>
        <a:lstStyle/>
        <a:p>
          <a:pPr>
            <a:defRPr sz="240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Tranches d’âge </a:t>
            </a:r>
            <a:endParaRPr lang="fr-F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1-5 ans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6-10 ans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11-15 ans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46123648"/>
        <c:axId val="47321472"/>
      </c:barChart>
      <c:catAx>
        <c:axId val="46123648"/>
        <c:scaling>
          <c:orientation val="minMax"/>
        </c:scaling>
        <c:axPos val="b"/>
        <c:majorTickMark val="none"/>
        <c:tickLblPos val="none"/>
        <c:crossAx val="47321472"/>
        <c:crosses val="autoZero"/>
        <c:auto val="1"/>
        <c:lblAlgn val="ctr"/>
        <c:lblOffset val="100"/>
      </c:catAx>
      <c:valAx>
        <c:axId val="47321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6123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Voies de transmission</a:t>
            </a:r>
            <a:endParaRPr lang="fr-F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voie sanguine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materno-fœtale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axId val="47328640"/>
        <c:axId val="47498368"/>
      </c:barChart>
      <c:catAx>
        <c:axId val="47328640"/>
        <c:scaling>
          <c:orientation val="minMax"/>
        </c:scaling>
        <c:axPos val="b"/>
        <c:numFmt formatCode="General" sourceLinked="1"/>
        <c:majorTickMark val="none"/>
        <c:tickLblPos val="nextTo"/>
        <c:crossAx val="47498368"/>
        <c:crosses val="autoZero"/>
        <c:auto val="1"/>
        <c:lblAlgn val="ctr"/>
        <c:lblOffset val="100"/>
      </c:catAx>
      <c:valAx>
        <c:axId val="47498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7328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Statut</a:t>
            </a:r>
            <a:r>
              <a:rPr lang="en-US" dirty="0" smtClean="0"/>
              <a:t> social des </a:t>
            </a:r>
            <a:r>
              <a:rPr lang="en-US" dirty="0" err="1" smtClean="0"/>
              <a:t>enfants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745407384224353E-2"/>
          <c:y val="0.15572219694646924"/>
          <c:w val="0.68307937202294167"/>
          <c:h val="0.79658737819995407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Feuil1!$A$2:$A$5</c:f>
              <c:strCache>
                <c:ptCount val="4"/>
                <c:pt idx="0">
                  <c:v>orphelins</c:v>
                </c:pt>
                <c:pt idx="1">
                  <c:v>parents séparés</c:v>
                </c:pt>
                <c:pt idx="2">
                  <c:v>parents en couple</c:v>
                </c:pt>
                <c:pt idx="3">
                  <c:v>non précisé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7548362010304295E-2"/>
          <c:y val="5.9693815437731196E-2"/>
          <c:w val="0.64802286866919512"/>
          <c:h val="0.89464253242901082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Feuil1!$A$2:$A$4</c:f>
              <c:strCache>
                <c:ptCount val="3"/>
                <c:pt idx="0">
                  <c:v>connue, non suivie</c:v>
                </c:pt>
                <c:pt idx="1">
                  <c:v>non connue</c:v>
                </c:pt>
                <c:pt idx="2">
                  <c:v>négative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8</c:v>
                </c:pt>
                <c:pt idx="1">
                  <c:v>29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222611062506078"/>
          <c:y val="0.30741413484820823"/>
          <c:w val="0.30851463011568037"/>
          <c:h val="0.30940884845943306"/>
        </c:manualLayout>
      </c:layout>
      <c:txPr>
        <a:bodyPr/>
        <a:lstStyle/>
        <a:p>
          <a:pPr>
            <a:defRPr sz="200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découverte parents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décès parents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pneumopathie récidivante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bilan systématique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autres symptômes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axId val="47893888"/>
        <c:axId val="47899776"/>
      </c:barChart>
      <c:catAx>
        <c:axId val="47893888"/>
        <c:scaling>
          <c:orientation val="minMax"/>
        </c:scaling>
        <c:delete val="1"/>
        <c:axPos val="b"/>
        <c:tickLblPos val="none"/>
        <c:crossAx val="47899776"/>
        <c:crosses val="autoZero"/>
        <c:auto val="1"/>
        <c:lblAlgn val="ctr"/>
        <c:lblOffset val="100"/>
      </c:catAx>
      <c:valAx>
        <c:axId val="47899776"/>
        <c:scaling>
          <c:orientation val="minMax"/>
        </c:scaling>
        <c:axPos val="l"/>
        <c:majorGridlines/>
        <c:numFmt formatCode="General" sourceLinked="1"/>
        <c:tickLblPos val="nextTo"/>
        <c:crossAx val="47893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manifestations cutanées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candidoses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infection respiratoire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infection herpesviridae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parasitose digestive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tuberculose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Feuil1!$H$1</c:f>
              <c:strCache>
                <c:ptCount val="1"/>
                <c:pt idx="0">
                  <c:v>pneumocystose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7"/>
          <c:order val="7"/>
          <c:tx>
            <c:strRef>
              <c:f>Feuil1!$I$1</c:f>
              <c:strCache>
                <c:ptCount val="1"/>
                <c:pt idx="0">
                  <c:v>BCGite</c:v>
                </c:pt>
              </c:strCache>
            </c:strRef>
          </c:tx>
          <c:dLbls>
            <c:showVal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8"/>
          <c:order val="8"/>
          <c:tx>
            <c:strRef>
              <c:f>Feuil1!$J$1</c:f>
              <c:strCache>
                <c:ptCount val="1"/>
                <c:pt idx="0">
                  <c:v>toxoplasmose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49281664"/>
        <c:axId val="51405184"/>
      </c:barChart>
      <c:catAx>
        <c:axId val="49281664"/>
        <c:scaling>
          <c:orientation val="minMax"/>
        </c:scaling>
        <c:delete val="1"/>
        <c:axPos val="b"/>
        <c:tickLblPos val="none"/>
        <c:crossAx val="51405184"/>
        <c:crosses val="autoZero"/>
        <c:auto val="1"/>
        <c:lblAlgn val="ctr"/>
        <c:lblOffset val="100"/>
      </c:catAx>
      <c:valAx>
        <c:axId val="51405184"/>
        <c:scaling>
          <c:orientation val="minMax"/>
        </c:scaling>
        <c:axPos val="l"/>
        <c:majorGridlines/>
        <c:numFmt formatCode="General" sourceLinked="1"/>
        <c:tickLblPos val="nextTo"/>
        <c:crossAx val="49281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0.60609</cdr:x>
      <cdr:y>0.19878</cdr:y>
    </cdr:from>
    <cdr:to>
      <cdr:x>0.7</cdr:x>
      <cdr:y>0.2878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112568" y="96470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2400" dirty="0" smtClean="0"/>
            <a:t>31%</a:t>
          </a:r>
          <a:endParaRPr lang="fr-FR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19/04/2013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L’infection à VIH chez l’enfant : expérience du service des Maladies Infectieuses la </a:t>
            </a:r>
            <a:r>
              <a:rPr lang="fr-FR" sz="4000" dirty="0" err="1" smtClean="0"/>
              <a:t>Rabta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624736" cy="8389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R. </a:t>
            </a:r>
            <a:r>
              <a:rPr lang="fr-FR" dirty="0" smtClean="0"/>
              <a:t>Abdelmalek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S. Kacem², A. </a:t>
            </a:r>
            <a:r>
              <a:rPr lang="fr-FR" dirty="0" smtClean="0"/>
              <a:t>Berriche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L. </a:t>
            </a:r>
            <a:r>
              <a:rPr lang="fr-FR" dirty="0" smtClean="0"/>
              <a:t>Ammari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S. </a:t>
            </a:r>
            <a:r>
              <a:rPr lang="fr-FR" dirty="0" smtClean="0"/>
              <a:t>Aissa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A. </a:t>
            </a:r>
            <a:r>
              <a:rPr lang="fr-FR" dirty="0" smtClean="0"/>
              <a:t>Ghoubantini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B. </a:t>
            </a:r>
            <a:r>
              <a:rPr lang="fr-FR" dirty="0" smtClean="0"/>
              <a:t>Kilani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F. </a:t>
            </a:r>
            <a:r>
              <a:rPr lang="fr-FR" dirty="0" smtClean="0"/>
              <a:t>Kanoun</a:t>
            </a:r>
            <a:r>
              <a:rPr lang="fr-FR" baseline="30000" dirty="0" smtClean="0"/>
              <a:t>1</a:t>
            </a:r>
            <a:r>
              <a:rPr lang="fr-FR" dirty="0" smtClean="0"/>
              <a:t>, </a:t>
            </a:r>
            <a:r>
              <a:rPr lang="fr-FR" dirty="0" smtClean="0"/>
              <a:t>H. </a:t>
            </a:r>
            <a:r>
              <a:rPr lang="fr-FR" dirty="0" err="1" smtClean="0"/>
              <a:t>Tiouiri</a:t>
            </a:r>
            <a:r>
              <a:rPr lang="fr-FR" dirty="0" smtClean="0"/>
              <a:t> </a:t>
            </a:r>
            <a:r>
              <a:rPr lang="fr-FR" dirty="0" smtClean="0"/>
              <a:t>Benaissa</a:t>
            </a:r>
            <a:r>
              <a:rPr lang="fr-FR" baseline="30000" dirty="0" smtClean="0"/>
              <a:t>1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508518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 smtClean="0"/>
              <a:t>1</a:t>
            </a:r>
            <a:r>
              <a:rPr lang="fr-FR" dirty="0" smtClean="0"/>
              <a:t>Service </a:t>
            </a:r>
            <a:r>
              <a:rPr lang="fr-FR" dirty="0" smtClean="0"/>
              <a:t>des maladies infectieuses, EPS la </a:t>
            </a:r>
            <a:r>
              <a:rPr lang="fr-FR" dirty="0" err="1" smtClean="0"/>
              <a:t>Rabta</a:t>
            </a:r>
            <a:endParaRPr lang="fr-FR" dirty="0" smtClean="0"/>
          </a:p>
          <a:p>
            <a:r>
              <a:rPr lang="fr-FR" dirty="0" smtClean="0"/>
              <a:t>²Service de néonatologie, C N M N de Tunis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Statut des mères à la naissance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635896" y="522920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60%</a:t>
            </a:r>
            <a:endParaRPr lang="fr-F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Circonstance de découverte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opportunistes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Antirétroviraux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Prescription ARV: 38 cas (79,16%) 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28 trithérapies bien conduites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6 trithérapies irrégulières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4 mono ou bithérapie: avant 2000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6681936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Décès	</a:t>
            </a:r>
          </a:p>
          <a:p>
            <a:pPr lvl="1"/>
            <a:r>
              <a:rPr lang="fr-FR" dirty="0" smtClean="0"/>
              <a:t>19 (39,5%)</a:t>
            </a:r>
          </a:p>
          <a:p>
            <a:pPr lvl="1"/>
            <a:r>
              <a:rPr lang="fr-FR" dirty="0" smtClean="0"/>
              <a:t>Age: 10,78 ans (1-35)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Vivants </a:t>
            </a:r>
          </a:p>
          <a:p>
            <a:pPr lvl="1"/>
            <a:r>
              <a:rPr lang="fr-FR" dirty="0" smtClean="0"/>
              <a:t>27 PVVIH </a:t>
            </a:r>
          </a:p>
          <a:p>
            <a:pPr lvl="1"/>
            <a:r>
              <a:rPr lang="fr-FR" dirty="0" smtClean="0"/>
              <a:t>Age actuel : 16,13 ans (1,1-39,5)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Scolarité	: 24 cas</a:t>
            </a:r>
          </a:p>
          <a:p>
            <a:pPr lvl="1"/>
            <a:r>
              <a:rPr lang="fr-FR" dirty="0" smtClean="0"/>
              <a:t>Primaire	: 12</a:t>
            </a:r>
          </a:p>
          <a:p>
            <a:pPr lvl="1"/>
            <a:r>
              <a:rPr lang="fr-FR" dirty="0" smtClean="0"/>
              <a:t>Secondaire: 11</a:t>
            </a:r>
          </a:p>
          <a:p>
            <a:pPr lvl="1"/>
            <a:r>
              <a:rPr lang="fr-FR" dirty="0" smtClean="0"/>
              <a:t>Université	: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 et conclusion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L’infection pédiatrique est grave</a:t>
            </a:r>
          </a:p>
          <a:p>
            <a:pPr lvl="1"/>
            <a:r>
              <a:rPr lang="fr-FR" dirty="0" smtClean="0"/>
              <a:t>Répercussions sociales, croissance, insertion</a:t>
            </a:r>
          </a:p>
          <a:p>
            <a:pPr lvl="1"/>
            <a:r>
              <a:rPr lang="fr-FR" dirty="0" smtClean="0"/>
              <a:t>Diagnostic parfois tardif si les parents sont méconnus</a:t>
            </a:r>
          </a:p>
          <a:p>
            <a:pPr lvl="1"/>
            <a:r>
              <a:rPr lang="fr-FR" dirty="0" smtClean="0"/>
              <a:t>La mortalité importante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Les formulations pédiatriques sont limitées en Tunisie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Prise en charge complexe 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Intérêt de la prévention de la transmission mère enfant</a:t>
            </a:r>
          </a:p>
          <a:p>
            <a:pPr lvl="1"/>
            <a:r>
              <a:rPr lang="fr-FR" dirty="0" smtClean="0"/>
              <a:t>Dépistage systématique de l’infection à VIH</a:t>
            </a:r>
          </a:p>
          <a:p>
            <a:pPr lvl="1"/>
            <a:r>
              <a:rPr lang="fr-FR" dirty="0" smtClean="0"/>
              <a:t>Programmation des grossesses chez les FVVIH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/>
          <a:lstStyle/>
          <a:p>
            <a:r>
              <a:rPr lang="fr-FR" dirty="0" smtClean="0"/>
              <a:t>Infection pédiatrique selon les données OMS, fin 2010</a:t>
            </a:r>
          </a:p>
          <a:p>
            <a:pPr lvl="1"/>
            <a:r>
              <a:rPr lang="fr-FR" dirty="0" smtClean="0"/>
              <a:t>3,4 millions d’enfants VVIH au monde</a:t>
            </a:r>
          </a:p>
          <a:p>
            <a:pPr lvl="1"/>
            <a:r>
              <a:rPr lang="fr-FR" dirty="0" smtClean="0"/>
              <a:t>390 000 nouveaux cas en 2010</a:t>
            </a:r>
          </a:p>
          <a:p>
            <a:pPr lvl="1"/>
            <a:r>
              <a:rPr lang="fr-FR" dirty="0" smtClean="0"/>
              <a:t>250 000 décès en 2010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Objectif 2015: 0 cas pédiatrique</a:t>
            </a:r>
          </a:p>
          <a:p>
            <a:r>
              <a:rPr lang="fr-FR" dirty="0" smtClean="0"/>
              <a:t>En Tunisie, 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moyenne nationale 4-5 enfants/an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De 1985 à 2011: 111 cas dont 32 hémophiles</a:t>
            </a:r>
          </a:p>
          <a:p>
            <a:r>
              <a:rPr lang="fr-FR" dirty="0" smtClean="0"/>
              <a:t>Infection méconnue en pédiatrie</a:t>
            </a:r>
          </a:p>
          <a:p>
            <a:r>
              <a:rPr lang="fr-FR" dirty="0" smtClean="0"/>
              <a:t>Répercussions psychologiques, sociales et d’avenir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66130"/>
          </a:xfrm>
        </p:spPr>
        <p:txBody>
          <a:bodyPr/>
          <a:lstStyle/>
          <a:p>
            <a:r>
              <a:rPr lang="fr-FR" dirty="0" smtClean="0"/>
              <a:t>Patients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24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Critères d’inclusion 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Tous les enfants ≤ 15ans 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Suivis pour infection à VIH 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Au service des maladies infectieuses de Tunis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De 1985 à 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67544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71600" y="126876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48 enfants (13 avant 2000; 35 après 2000)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827584" y="1484784"/>
          <a:ext cx="7416824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331640" y="5877272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Age moyen: 5,7 ans (0,1-15 ans) à la découverte</a:t>
            </a:r>
            <a:endParaRPr lang="fr-F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683568" y="1340768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067944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77%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600200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1520" y="47971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54%</a:t>
            </a:r>
            <a:endParaRPr lang="fr-F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</TotalTime>
  <Words>282</Words>
  <Application>Microsoft Office PowerPoint</Application>
  <PresentationFormat>Affichage à l'écran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Origine</vt:lpstr>
      <vt:lpstr>L’infection à VIH chez l’enfant : expérience du service des Maladies Infectieuses la Rabta</vt:lpstr>
      <vt:lpstr>Introduction </vt:lpstr>
      <vt:lpstr>Diapositive 3</vt:lpstr>
      <vt:lpstr>Patients </vt:lpstr>
      <vt:lpstr>Résultats </vt:lpstr>
      <vt:lpstr>Epidémiologie </vt:lpstr>
      <vt:lpstr>Epidémiologie </vt:lpstr>
      <vt:lpstr>Epidémiologie </vt:lpstr>
      <vt:lpstr>Epidémiologie </vt:lpstr>
      <vt:lpstr>Statut des mères à la naissance</vt:lpstr>
      <vt:lpstr>Circonstance de découverte</vt:lpstr>
      <vt:lpstr>Infections opportunistes</vt:lpstr>
      <vt:lpstr>Antirétroviraux </vt:lpstr>
      <vt:lpstr>Evolution </vt:lpstr>
      <vt:lpstr>Commentaires et conclusion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L’infection à VIH chez l’enfant : expérience du service des maladies infectieuses la Rabta</dc:title>
  <dc:creator>hakim</dc:creator>
  <cp:lastModifiedBy>hakim</cp:lastModifiedBy>
  <cp:revision>24</cp:revision>
  <dcterms:created xsi:type="dcterms:W3CDTF">2013-04-12T20:08:43Z</dcterms:created>
  <dcterms:modified xsi:type="dcterms:W3CDTF">2013-04-18T23:28:04Z</dcterms:modified>
</cp:coreProperties>
</file>